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15" r:id="rId2"/>
    <p:sldId id="428" r:id="rId3"/>
    <p:sldId id="416" r:id="rId4"/>
    <p:sldId id="417" r:id="rId5"/>
    <p:sldId id="422" r:id="rId6"/>
    <p:sldId id="423" r:id="rId7"/>
    <p:sldId id="34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86457" autoAdjust="0"/>
  </p:normalViewPr>
  <p:slideViewPr>
    <p:cSldViewPr snapToGrid="0">
      <p:cViewPr varScale="1">
        <p:scale>
          <a:sx n="116" d="100"/>
          <a:sy n="116" d="100"/>
        </p:scale>
        <p:origin x="38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034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-3120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715A1-D4A8-4374-A8B9-A20951B391EC}" type="datetimeFigureOut">
              <a:rPr lang="x-none" smtClean="0"/>
              <a:t>05.10.2022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F158F-2ADA-4F7B-B272-E1B84E9A026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54702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158F-2ADA-4F7B-B272-E1B84E9A0267}" type="slidenum">
              <a:rPr lang="x-none" smtClean="0"/>
              <a:t>1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52820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158F-2ADA-4F7B-B272-E1B84E9A0267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50056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158F-2ADA-4F7B-B272-E1B84E9A0267}" type="slidenum">
              <a:rPr lang="x-none" smtClean="0"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122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158F-2ADA-4F7B-B272-E1B84E9A0267}" type="slidenum">
              <a:rPr lang="x-none" smtClean="0"/>
              <a:t>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89967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158F-2ADA-4F7B-B272-E1B84E9A0267}" type="slidenum">
              <a:rPr lang="x-none" smtClean="0"/>
              <a:t>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32892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158F-2ADA-4F7B-B272-E1B84E9A0267}" type="slidenum">
              <a:rPr lang="x-none" smtClean="0"/>
              <a:t>6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3152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158F-2ADA-4F7B-B272-E1B84E9A0267}" type="slidenum">
              <a:rPr lang="x-none" smtClean="0"/>
              <a:t>7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9457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3C98-3CFB-4AB2-9948-E2504136AD67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C01F-0715-4379-92E4-BD8C84A51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617691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3C98-3CFB-4AB2-9948-E2504136AD67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C01F-0715-4379-92E4-BD8C84A51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33206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3C98-3CFB-4AB2-9948-E2504136AD67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C01F-0715-4379-92E4-BD8C84A51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73381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3C98-3CFB-4AB2-9948-E2504136AD67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C01F-0715-4379-92E4-BD8C84A51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009849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3C98-3CFB-4AB2-9948-E2504136AD67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C01F-0715-4379-92E4-BD8C84A51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20388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3C98-3CFB-4AB2-9948-E2504136AD67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C01F-0715-4379-92E4-BD8C84A51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697756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3C98-3CFB-4AB2-9948-E2504136AD67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C01F-0715-4379-92E4-BD8C84A51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4943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3C98-3CFB-4AB2-9948-E2504136AD67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C01F-0715-4379-92E4-BD8C84A51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518704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3C98-3CFB-4AB2-9948-E2504136AD67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C01F-0715-4379-92E4-BD8C84A51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03084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3C98-3CFB-4AB2-9948-E2504136AD67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C01F-0715-4379-92E4-BD8C84A51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50408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33C98-3CFB-4AB2-9948-E2504136AD67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4C01F-0715-4379-92E4-BD8C84A51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70955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33C98-3CFB-4AB2-9948-E2504136AD67}" type="datetimeFigureOut">
              <a:rPr lang="ru-RU" smtClean="0"/>
              <a:t>05.10.2022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4C01F-0715-4379-92E4-BD8C84A51A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erbim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erbim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632" y="280299"/>
            <a:ext cx="2182368" cy="35356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699575" y="2454155"/>
            <a:ext cx="592181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dirty="0" err="1" smtClean="0">
                <a:latin typeface="+mj-lt"/>
              </a:rPr>
              <a:t>Проектир</a:t>
            </a:r>
            <a:r>
              <a:rPr lang="ru-RU" sz="3200" dirty="0" smtClean="0">
                <a:latin typeface="+mj-lt"/>
              </a:rPr>
              <a:t>уем</a:t>
            </a:r>
            <a:r>
              <a:rPr lang="de-DE" sz="3200" dirty="0" smtClean="0">
                <a:latin typeface="+mj-lt"/>
              </a:rPr>
              <a:t> </a:t>
            </a:r>
            <a:r>
              <a:rPr lang="ru-RU" sz="3200" dirty="0">
                <a:latin typeface="+mj-lt"/>
              </a:rPr>
              <a:t>по</a:t>
            </a:r>
            <a:r>
              <a:rPr lang="de-DE" sz="3200" dirty="0">
                <a:latin typeface="+mj-lt"/>
              </a:rPr>
              <a:t> </a:t>
            </a:r>
            <a:r>
              <a:rPr lang="de-DE" sz="3200" dirty="0" err="1">
                <a:latin typeface="+mj-lt"/>
              </a:rPr>
              <a:t>технологии</a:t>
            </a:r>
            <a:r>
              <a:rPr lang="de-DE" sz="3200" dirty="0">
                <a:latin typeface="+mj-lt"/>
              </a:rPr>
              <a:t> </a:t>
            </a:r>
            <a:r>
              <a:rPr lang="en-US" sz="3200" dirty="0">
                <a:latin typeface="+mj-lt"/>
              </a:rPr>
              <a:t>BIM</a:t>
            </a:r>
            <a:r>
              <a:rPr lang="de-DE" sz="3200" dirty="0">
                <a:latin typeface="+mj-lt"/>
              </a:rPr>
              <a:t> </a:t>
            </a:r>
            <a:endParaRPr lang="ru-RU" sz="3200" dirty="0" smtClean="0">
              <a:latin typeface="+mj-lt"/>
            </a:endParaRPr>
          </a:p>
          <a:p>
            <a:pPr algn="ctr"/>
            <a:r>
              <a:rPr lang="de-DE" sz="3200" dirty="0" smtClean="0">
                <a:latin typeface="+mj-lt"/>
              </a:rPr>
              <a:t>(</a:t>
            </a:r>
            <a:r>
              <a:rPr lang="de-DE" sz="3200" dirty="0">
                <a:latin typeface="+mj-lt"/>
              </a:rPr>
              <a:t>ПО Autodesk </a:t>
            </a:r>
            <a:r>
              <a:rPr lang="de-DE" sz="3200" dirty="0" err="1">
                <a:latin typeface="+mj-lt"/>
              </a:rPr>
              <a:t>Revit</a:t>
            </a:r>
            <a:r>
              <a:rPr lang="de-DE" sz="3200" dirty="0">
                <a:latin typeface="+mj-lt"/>
              </a:rPr>
              <a:t>)</a:t>
            </a:r>
            <a:endParaRPr lang="ru-RU" sz="3200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6305550"/>
            <a:ext cx="12192000" cy="5524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49912" y="5472117"/>
            <a:ext cx="36231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hlinkClick r:id="rId4"/>
              </a:rPr>
              <a:t>https://aerbim.com/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421431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632" y="280299"/>
            <a:ext cx="2182368" cy="353568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706873" y="880464"/>
            <a:ext cx="101020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e-DE" sz="2800" dirty="0" err="1" smtClean="0">
                <a:latin typeface="+mj-lt"/>
              </a:rPr>
              <a:t>Проектир</a:t>
            </a:r>
            <a:r>
              <a:rPr lang="ru-RU" sz="2800" dirty="0" smtClean="0">
                <a:latin typeface="+mj-lt"/>
              </a:rPr>
              <a:t>уем</a:t>
            </a:r>
            <a:r>
              <a:rPr lang="ru-RU" sz="2800" dirty="0">
                <a:latin typeface="+mj-lt"/>
              </a:rPr>
              <a:t> по</a:t>
            </a:r>
            <a:r>
              <a:rPr lang="de-DE" sz="2800" dirty="0">
                <a:latin typeface="+mj-lt"/>
              </a:rPr>
              <a:t> </a:t>
            </a:r>
            <a:r>
              <a:rPr lang="de-DE" sz="2800" dirty="0" err="1">
                <a:latin typeface="+mj-lt"/>
              </a:rPr>
              <a:t>технологии</a:t>
            </a:r>
            <a:r>
              <a:rPr lang="de-DE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BIM</a:t>
            </a:r>
            <a:r>
              <a:rPr lang="ru-RU" sz="2800" dirty="0" smtClean="0">
                <a:latin typeface="+mj-lt"/>
              </a:rPr>
              <a:t>, </a:t>
            </a:r>
            <a:r>
              <a:rPr lang="de-DE" sz="2800" dirty="0" smtClean="0">
                <a:latin typeface="+mj-lt"/>
              </a:rPr>
              <a:t>ПО </a:t>
            </a:r>
            <a:r>
              <a:rPr lang="de-DE" sz="2800" dirty="0">
                <a:latin typeface="+mj-lt"/>
              </a:rPr>
              <a:t>Autodesk </a:t>
            </a:r>
            <a:r>
              <a:rPr lang="de-DE" sz="2800" dirty="0" err="1" smtClean="0">
                <a:latin typeface="+mj-lt"/>
              </a:rPr>
              <a:t>Revit</a:t>
            </a:r>
            <a:r>
              <a:rPr lang="ru-RU" sz="2800" dirty="0" smtClean="0">
                <a:latin typeface="+mj-lt"/>
              </a:rPr>
              <a:t>*</a:t>
            </a:r>
            <a:endParaRPr lang="ru-RU" sz="2800" dirty="0">
              <a:latin typeface="+mj-lt"/>
            </a:endParaRPr>
          </a:p>
          <a:p>
            <a:pPr algn="just"/>
            <a:r>
              <a:rPr lang="ru-RU" sz="2800" dirty="0" smtClean="0">
                <a:latin typeface="+mj-lt"/>
              </a:rPr>
              <a:t>системы инженерно-технической безопасности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0691"/>
            <a:ext cx="12192000" cy="235868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222086" y="4071610"/>
            <a:ext cx="6591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 smtClean="0">
                <a:latin typeface="+mj-lt"/>
              </a:rPr>
              <a:t>*По заданию заказчика проекты так же выполняются и в </a:t>
            </a:r>
            <a:r>
              <a:rPr lang="ru-RU" dirty="0" err="1">
                <a:latin typeface="+mj-lt"/>
              </a:rPr>
              <a:t>Auto</a:t>
            </a:r>
            <a:r>
              <a:rPr lang="en-US" dirty="0" smtClean="0">
                <a:latin typeface="+mj-lt"/>
              </a:rPr>
              <a:t>CAD</a:t>
            </a:r>
            <a:r>
              <a:rPr lang="ru-RU" dirty="0" smtClean="0">
                <a:latin typeface="+mj-lt"/>
              </a:rPr>
              <a:t> </a:t>
            </a:r>
            <a:endParaRPr lang="ru-RU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6873" y="1939171"/>
            <a:ext cx="1010202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+mj-lt"/>
              </a:rPr>
              <a:t>Системы </a:t>
            </a:r>
            <a:r>
              <a:rPr lang="ru-RU" sz="2000" dirty="0">
                <a:latin typeface="+mj-lt"/>
              </a:rPr>
              <a:t>автоматической пожарной сигнализации, оповещения и управления эвакуацией;</a:t>
            </a:r>
          </a:p>
          <a:p>
            <a:r>
              <a:rPr lang="ru-RU" sz="2000" dirty="0" smtClean="0">
                <a:latin typeface="+mj-lt"/>
              </a:rPr>
              <a:t>Системы </a:t>
            </a:r>
            <a:r>
              <a:rPr lang="ru-RU" sz="2000" dirty="0">
                <a:latin typeface="+mj-lt"/>
              </a:rPr>
              <a:t>автоматического пожаротушения;</a:t>
            </a:r>
          </a:p>
          <a:p>
            <a:r>
              <a:rPr lang="ru-RU" sz="2000" dirty="0" smtClean="0">
                <a:latin typeface="+mj-lt"/>
              </a:rPr>
              <a:t>Системы </a:t>
            </a:r>
            <a:r>
              <a:rPr lang="ru-RU" sz="2000" dirty="0" err="1">
                <a:latin typeface="+mj-lt"/>
              </a:rPr>
              <a:t>противодымной</a:t>
            </a:r>
            <a:r>
              <a:rPr lang="ru-RU" sz="2000" dirty="0">
                <a:latin typeface="+mj-lt"/>
              </a:rPr>
              <a:t> защиты;</a:t>
            </a:r>
          </a:p>
          <a:p>
            <a:r>
              <a:rPr lang="ru-RU" sz="2000" dirty="0" smtClean="0">
                <a:latin typeface="+mj-lt"/>
              </a:rPr>
              <a:t>Системы </a:t>
            </a:r>
            <a:r>
              <a:rPr lang="ru-RU" sz="2000" dirty="0">
                <a:latin typeface="+mj-lt"/>
              </a:rPr>
              <a:t>охраны (охранной сигнализации, охранного телевидения, </a:t>
            </a: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контроля </a:t>
            </a:r>
            <a:r>
              <a:rPr lang="ru-RU" sz="2000" dirty="0">
                <a:latin typeface="+mj-lt"/>
              </a:rPr>
              <a:t>и управления доступом);</a:t>
            </a:r>
          </a:p>
          <a:p>
            <a:r>
              <a:rPr lang="ru-RU" sz="2000" dirty="0" smtClean="0">
                <a:latin typeface="+mj-lt"/>
              </a:rPr>
              <a:t>Сети </a:t>
            </a:r>
            <a:r>
              <a:rPr lang="ru-RU" sz="2000" dirty="0">
                <a:latin typeface="+mj-lt"/>
              </a:rPr>
              <a:t>связи (структурированные кабельные сети, локальные вычислительные сети, сети радиофикации, телефонизации и т.п.).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6873" y="280299"/>
            <a:ext cx="41710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+mj-lt"/>
              </a:rPr>
              <a:t>Проектирование </a:t>
            </a:r>
            <a:r>
              <a:rPr lang="ru-RU" sz="2000" dirty="0">
                <a:latin typeface="+mj-lt"/>
              </a:rPr>
              <a:t>по</a:t>
            </a:r>
            <a:r>
              <a:rPr lang="de-DE" sz="2000" dirty="0">
                <a:latin typeface="+mj-lt"/>
              </a:rPr>
              <a:t> </a:t>
            </a:r>
            <a:r>
              <a:rPr lang="de-DE" sz="2000" dirty="0" err="1">
                <a:latin typeface="+mj-lt"/>
              </a:rPr>
              <a:t>технологии</a:t>
            </a:r>
            <a:r>
              <a:rPr lang="de-DE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BIM</a:t>
            </a:r>
            <a:r>
              <a:rPr lang="de-DE" sz="2000" dirty="0">
                <a:latin typeface="+mj-lt"/>
              </a:rPr>
              <a:t> 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2483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632" y="353894"/>
            <a:ext cx="2182368" cy="353568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666750" y="862730"/>
            <a:ext cx="10239375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j-lt"/>
              </a:rPr>
              <a:t>Ведём подготовительные </a:t>
            </a:r>
            <a:r>
              <a:rPr lang="ru-RU" sz="2800" dirty="0">
                <a:latin typeface="+mj-lt"/>
              </a:rPr>
              <a:t>работы для построения </a:t>
            </a:r>
            <a:r>
              <a:rPr lang="ru-RU" sz="2800" dirty="0" smtClean="0">
                <a:latin typeface="+mj-lt"/>
              </a:rPr>
              <a:t>полноценной BIM модели</a:t>
            </a:r>
          </a:p>
          <a:p>
            <a:r>
              <a:rPr lang="ru-RU" sz="2000" dirty="0" smtClean="0">
                <a:latin typeface="+mj-lt"/>
              </a:rPr>
              <a:t>Проектная группа </a:t>
            </a:r>
            <a:r>
              <a:rPr lang="en-US" sz="2000" dirty="0" err="1" smtClean="0">
                <a:latin typeface="+mj-lt"/>
              </a:rPr>
              <a:t>AerBIM</a:t>
            </a:r>
            <a:r>
              <a:rPr lang="en-US" sz="2000" dirty="0" smtClean="0">
                <a:latin typeface="+mj-lt"/>
              </a:rPr>
              <a:t> </a:t>
            </a:r>
            <a:r>
              <a:rPr lang="ru-RU" sz="2000" dirty="0" smtClean="0">
                <a:latin typeface="+mj-lt"/>
              </a:rPr>
              <a:t>выполняет полный цикл подготовительных работ: </a:t>
            </a:r>
          </a:p>
          <a:p>
            <a:r>
              <a:rPr lang="ru-RU" sz="2000" dirty="0" smtClean="0">
                <a:latin typeface="+mj-lt"/>
              </a:rPr>
              <a:t>- </a:t>
            </a:r>
            <a:r>
              <a:rPr lang="ru-RU" sz="2000" dirty="0">
                <a:latin typeface="+mj-lt"/>
              </a:rPr>
              <a:t>выработка технического решения;</a:t>
            </a:r>
          </a:p>
          <a:p>
            <a:r>
              <a:rPr lang="ru-RU" sz="2000" dirty="0">
                <a:latin typeface="+mj-lt"/>
              </a:rPr>
              <a:t>- построение укрупненной модели здания;</a:t>
            </a:r>
          </a:p>
          <a:p>
            <a:r>
              <a:rPr lang="ru-RU" sz="2000" dirty="0" smtClean="0">
                <a:latin typeface="+mj-lt"/>
              </a:rPr>
              <a:t>- разработку </a:t>
            </a:r>
            <a:r>
              <a:rPr lang="ru-RU" sz="2000" dirty="0">
                <a:latin typeface="+mj-lt"/>
              </a:rPr>
              <a:t>библиотек моделей оборудования (</a:t>
            </a:r>
            <a:r>
              <a:rPr lang="en-US" sz="2000" dirty="0">
                <a:latin typeface="+mj-lt"/>
              </a:rPr>
              <a:t>BIM </a:t>
            </a:r>
            <a:r>
              <a:rPr lang="ru-RU" sz="2000" dirty="0">
                <a:latin typeface="+mj-lt"/>
              </a:rPr>
              <a:t>семейств), закладываемых в проект</a:t>
            </a:r>
            <a:r>
              <a:rPr lang="ru-RU" sz="2000" dirty="0" smtClean="0">
                <a:latin typeface="+mj-lt"/>
              </a:rPr>
              <a:t>.</a:t>
            </a:r>
            <a:r>
              <a:rPr lang="ru-RU" sz="2000" dirty="0">
                <a:latin typeface="+mj-lt"/>
              </a:rPr>
              <a:t> </a:t>
            </a:r>
            <a:endParaRPr lang="ru-RU" sz="2800" dirty="0" smtClean="0">
              <a:latin typeface="+mj-lt"/>
            </a:endParaRPr>
          </a:p>
          <a:p>
            <a:r>
              <a:rPr lang="ru-RU" sz="2800" dirty="0" smtClean="0">
                <a:latin typeface="+mj-lt"/>
              </a:rPr>
              <a:t>Осуществляем построение </a:t>
            </a:r>
            <a:r>
              <a:rPr lang="ru-RU" sz="2800" dirty="0">
                <a:latin typeface="+mj-lt"/>
              </a:rPr>
              <a:t>BIM модели инженерных сетей </a:t>
            </a:r>
            <a:r>
              <a:rPr lang="ru-RU" sz="2800" dirty="0" smtClean="0">
                <a:latin typeface="+mj-lt"/>
              </a:rPr>
              <a:t>по </a:t>
            </a:r>
            <a:r>
              <a:rPr lang="ru-RU" sz="2800" dirty="0">
                <a:latin typeface="+mj-lt"/>
              </a:rPr>
              <a:t>предоставленным проектным решениям. </a:t>
            </a:r>
          </a:p>
          <a:p>
            <a:r>
              <a:rPr lang="ru-RU" sz="2000" dirty="0" smtClean="0">
                <a:latin typeface="+mj-lt"/>
              </a:rPr>
              <a:t>Перевод </a:t>
            </a:r>
            <a:r>
              <a:rPr lang="ru-RU" sz="2000" dirty="0">
                <a:latin typeface="+mj-lt"/>
              </a:rPr>
              <a:t>проекта из </a:t>
            </a:r>
            <a:r>
              <a:rPr lang="en-US" sz="2000" dirty="0" err="1">
                <a:latin typeface="+mj-lt"/>
              </a:rPr>
              <a:t>Autocad</a:t>
            </a:r>
            <a:r>
              <a:rPr lang="ru-RU" sz="2000" dirty="0">
                <a:latin typeface="+mj-lt"/>
              </a:rPr>
              <a:t> (</a:t>
            </a:r>
            <a:r>
              <a:rPr lang="en-US" sz="2000" dirty="0">
                <a:latin typeface="+mj-lt"/>
              </a:rPr>
              <a:t>pdf</a:t>
            </a:r>
            <a:r>
              <a:rPr lang="ru-RU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dwg</a:t>
            </a:r>
            <a:r>
              <a:rPr lang="ru-RU" sz="2000" dirty="0">
                <a:latin typeface="+mj-lt"/>
              </a:rPr>
              <a:t>) в модель </a:t>
            </a:r>
            <a:r>
              <a:rPr lang="en-US" sz="2000" dirty="0" err="1">
                <a:latin typeface="+mj-lt"/>
              </a:rPr>
              <a:t>Revir</a:t>
            </a:r>
            <a:r>
              <a:rPr lang="ru-RU" sz="2000" dirty="0">
                <a:latin typeface="+mj-lt"/>
              </a:rPr>
              <a:t> (</a:t>
            </a:r>
            <a:r>
              <a:rPr lang="en-US" sz="2000" dirty="0" err="1">
                <a:latin typeface="+mj-lt"/>
              </a:rPr>
              <a:t>rvt</a:t>
            </a:r>
            <a:r>
              <a:rPr lang="ru-RU" sz="2000" dirty="0">
                <a:latin typeface="+mj-lt"/>
              </a:rPr>
              <a:t>).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5585"/>
            <a:ext cx="12192000" cy="236241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66750" y="354353"/>
            <a:ext cx="41710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+mj-lt"/>
              </a:rPr>
              <a:t>Проектирование </a:t>
            </a:r>
            <a:r>
              <a:rPr lang="ru-RU" sz="2000" dirty="0">
                <a:latin typeface="+mj-lt"/>
              </a:rPr>
              <a:t>по</a:t>
            </a:r>
            <a:r>
              <a:rPr lang="de-DE" sz="2000" dirty="0">
                <a:latin typeface="+mj-lt"/>
              </a:rPr>
              <a:t> </a:t>
            </a:r>
            <a:r>
              <a:rPr lang="de-DE" sz="2000" dirty="0" err="1">
                <a:latin typeface="+mj-lt"/>
              </a:rPr>
              <a:t>технологии</a:t>
            </a:r>
            <a:r>
              <a:rPr lang="de-DE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BIM</a:t>
            </a:r>
            <a:r>
              <a:rPr lang="de-DE" sz="2000" dirty="0">
                <a:latin typeface="+mj-lt"/>
              </a:rPr>
              <a:t> 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5501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632" y="353894"/>
            <a:ext cx="2182368" cy="353568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767254" y="779319"/>
            <a:ext cx="1094741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j-lt"/>
              </a:rPr>
              <a:t>Практический опыт</a:t>
            </a:r>
            <a:r>
              <a:rPr lang="ru-RU" sz="2800" dirty="0">
                <a:latin typeface="+mj-lt"/>
              </a:rPr>
              <a:t> проектирования систем безопасности </a:t>
            </a:r>
            <a:r>
              <a:rPr lang="ru-RU" sz="2800" dirty="0" smtClean="0">
                <a:latin typeface="+mj-lt"/>
              </a:rPr>
              <a:t>АСПС</a:t>
            </a:r>
            <a:r>
              <a:rPr lang="ru-RU" sz="2800" dirty="0">
                <a:latin typeface="+mj-lt"/>
              </a:rPr>
              <a:t>, СОУЭ, ОПС, СВН, СКУД, СС </a:t>
            </a:r>
            <a:r>
              <a:rPr lang="ru-RU" sz="2800" dirty="0" smtClean="0">
                <a:latin typeface="+mj-lt"/>
              </a:rPr>
              <a:t>в </a:t>
            </a:r>
            <a:r>
              <a:rPr lang="ru-RU" sz="2800" dirty="0">
                <a:latin typeface="+mj-lt"/>
              </a:rPr>
              <a:t>технологии </a:t>
            </a:r>
            <a:r>
              <a:rPr lang="ru-RU" sz="2800" dirty="0" smtClean="0">
                <a:latin typeface="+mj-lt"/>
              </a:rPr>
              <a:t>BIM, </a:t>
            </a:r>
            <a:r>
              <a:rPr lang="de-DE" sz="2800" dirty="0" smtClean="0">
                <a:latin typeface="+mj-lt"/>
              </a:rPr>
              <a:t>ПО </a:t>
            </a:r>
            <a:r>
              <a:rPr lang="de-DE" sz="2800" dirty="0">
                <a:latin typeface="+mj-lt"/>
              </a:rPr>
              <a:t>Autodesk </a:t>
            </a:r>
            <a:r>
              <a:rPr lang="de-DE" sz="2800" dirty="0" err="1" smtClean="0">
                <a:latin typeface="+mj-lt"/>
              </a:rPr>
              <a:t>Revit</a:t>
            </a:r>
            <a:endParaRPr lang="ru-RU" sz="28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Объекты </a:t>
            </a:r>
            <a:r>
              <a:rPr lang="ru-RU" sz="2000" dirty="0">
                <a:latin typeface="+mj-lt"/>
              </a:rPr>
              <a:t>площадью от 400 до </a:t>
            </a:r>
            <a:r>
              <a:rPr lang="ru-RU" sz="2000" dirty="0" smtClean="0">
                <a:latin typeface="+mj-lt"/>
              </a:rPr>
              <a:t>300</a:t>
            </a:r>
            <a:r>
              <a:rPr lang="ru-RU" sz="2000" dirty="0">
                <a:latin typeface="+mj-lt"/>
              </a:rPr>
              <a:t> 000 </a:t>
            </a:r>
            <a:r>
              <a:rPr lang="ru-RU" sz="2000" dirty="0" smtClean="0">
                <a:latin typeface="+mj-lt"/>
              </a:rPr>
              <a:t>м</a:t>
            </a:r>
            <a:r>
              <a:rPr lang="ru-RU" sz="2000" baseline="30000" dirty="0" smtClean="0">
                <a:latin typeface="+mj-lt"/>
              </a:rPr>
              <a:t>2</a:t>
            </a:r>
            <a:r>
              <a:rPr lang="ru-RU" sz="2000" dirty="0" smtClean="0">
                <a:latin typeface="+mj-lt"/>
              </a:rPr>
              <a:t>. </a:t>
            </a: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С </a:t>
            </a:r>
            <a:r>
              <a:rPr lang="ru-RU" sz="2000" dirty="0">
                <a:latin typeface="+mj-lt"/>
              </a:rPr>
              <a:t>учетом норм и </a:t>
            </a:r>
            <a:r>
              <a:rPr lang="ru-RU" sz="2000" dirty="0" smtClean="0">
                <a:latin typeface="+mj-lt"/>
              </a:rPr>
              <a:t>требований: </a:t>
            </a:r>
            <a:r>
              <a:rPr lang="en-US" sz="2000" dirty="0" smtClean="0">
                <a:latin typeface="+mj-lt"/>
              </a:rPr>
              <a:t>EN</a:t>
            </a:r>
            <a:r>
              <a:rPr lang="ru-RU" sz="2000" dirty="0" smtClean="0">
                <a:latin typeface="+mj-lt"/>
              </a:rPr>
              <a:t>, NFPA, СП, ГОСТ Республики </a:t>
            </a:r>
            <a:r>
              <a:rPr lang="ru-RU" sz="2000" dirty="0">
                <a:latin typeface="+mj-lt"/>
              </a:rPr>
              <a:t>Беларусь, </a:t>
            </a:r>
            <a:r>
              <a:rPr lang="ru-RU" sz="2000" dirty="0" smtClean="0">
                <a:latin typeface="+mj-lt"/>
              </a:rPr>
              <a:t>РФ.</a:t>
            </a: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Закладывалось оборудование производителей: </a:t>
            </a:r>
            <a:r>
              <a:rPr lang="ru-RU" sz="2000" dirty="0" err="1" smtClean="0">
                <a:latin typeface="+mj-lt"/>
              </a:rPr>
              <a:t>Axis</a:t>
            </a:r>
            <a:r>
              <a:rPr lang="ru-RU" sz="2000" dirty="0">
                <a:latin typeface="+mj-lt"/>
              </a:rPr>
              <a:t>, </a:t>
            </a:r>
            <a:r>
              <a:rPr lang="en-US" sz="2000" dirty="0" smtClean="0">
                <a:latin typeface="+mj-lt"/>
              </a:rPr>
              <a:t>Bosch</a:t>
            </a:r>
            <a:r>
              <a:rPr lang="ru-RU" sz="2000" dirty="0" smtClean="0">
                <a:latin typeface="+mj-lt"/>
              </a:rPr>
              <a:t>, </a:t>
            </a:r>
            <a:r>
              <a:rPr lang="en-US" sz="2000" dirty="0" smtClean="0">
                <a:latin typeface="+mj-lt"/>
              </a:rPr>
              <a:t>Honeywell</a:t>
            </a:r>
            <a:r>
              <a:rPr lang="ru-RU" sz="2000" dirty="0">
                <a:latin typeface="+mj-lt"/>
              </a:rPr>
              <a:t>&amp;ESSER, </a:t>
            </a:r>
            <a:r>
              <a:rPr lang="ru-RU" sz="2000" dirty="0" err="1">
                <a:latin typeface="+mj-lt"/>
              </a:rPr>
              <a:t>Siemens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System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Sensor</a:t>
            </a:r>
            <a:r>
              <a:rPr lang="ru-RU" sz="2000" dirty="0">
                <a:latin typeface="+mj-lt"/>
              </a:rPr>
              <a:t>, </a:t>
            </a:r>
            <a:r>
              <a:rPr lang="en-US" sz="2000" dirty="0">
                <a:latin typeface="+mj-lt"/>
              </a:rPr>
              <a:t>TOA</a:t>
            </a:r>
            <a:r>
              <a:rPr lang="ru-RU" sz="2000" dirty="0">
                <a:latin typeface="+mj-lt"/>
              </a:rPr>
              <a:t>, </a:t>
            </a:r>
            <a:r>
              <a:rPr lang="en-US" sz="2000" dirty="0" smtClean="0">
                <a:latin typeface="+mj-lt"/>
              </a:rPr>
              <a:t>IDIS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Hikvision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Cisco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 smtClean="0">
                <a:latin typeface="+mj-lt"/>
              </a:rPr>
              <a:t>ExtremeWorks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и пр. </a:t>
            </a: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Опыт </a:t>
            </a:r>
            <a:r>
              <a:rPr lang="ru-RU" sz="2000" dirty="0">
                <a:latin typeface="+mj-lt"/>
              </a:rPr>
              <a:t>работы с оборудованием российских </a:t>
            </a:r>
            <a:r>
              <a:rPr lang="ru-RU" sz="2000" dirty="0" smtClean="0">
                <a:latin typeface="+mj-lt"/>
              </a:rPr>
              <a:t>и белорусских производителей</a:t>
            </a:r>
            <a:r>
              <a:rPr lang="ru-RU" sz="2000" dirty="0">
                <a:latin typeface="+mj-lt"/>
              </a:rPr>
              <a:t>: </a:t>
            </a:r>
            <a:r>
              <a:rPr lang="ru-RU" sz="2000" dirty="0" smtClean="0">
                <a:latin typeface="+mj-lt"/>
              </a:rPr>
              <a:t>Аргус</a:t>
            </a:r>
            <a:r>
              <a:rPr lang="ru-RU" sz="2000" dirty="0">
                <a:latin typeface="+mj-lt"/>
              </a:rPr>
              <a:t>, BOLID, </a:t>
            </a:r>
            <a:r>
              <a:rPr lang="ru-RU" sz="2000" dirty="0" smtClean="0">
                <a:latin typeface="+mj-lt"/>
              </a:rPr>
              <a:t>Рубеж, Бастион</a:t>
            </a:r>
            <a:r>
              <a:rPr lang="ru-RU" sz="2000" dirty="0">
                <a:latin typeface="+mj-lt"/>
              </a:rPr>
              <a:t>, </a:t>
            </a:r>
            <a:r>
              <a:rPr lang="ru-RU" sz="2000" dirty="0" err="1">
                <a:latin typeface="+mj-lt"/>
              </a:rPr>
              <a:t>Sigur</a:t>
            </a:r>
            <a:r>
              <a:rPr lang="ru-RU" sz="2000" dirty="0">
                <a:latin typeface="+mj-lt"/>
              </a:rPr>
              <a:t>, </a:t>
            </a:r>
            <a:r>
              <a:rPr lang="en-US" sz="2000" dirty="0" err="1">
                <a:latin typeface="+mj-lt"/>
              </a:rPr>
              <a:t>PERCo</a:t>
            </a:r>
            <a:r>
              <a:rPr lang="ru-RU" sz="2000" dirty="0">
                <a:latin typeface="+mj-lt"/>
              </a:rPr>
              <a:t>, </a:t>
            </a:r>
            <a:r>
              <a:rPr lang="en-US" sz="2000" dirty="0" err="1" smtClean="0">
                <a:latin typeface="+mj-lt"/>
              </a:rPr>
              <a:t>Roxton</a:t>
            </a:r>
            <a:r>
              <a:rPr lang="ru-RU" sz="2000" dirty="0" smtClean="0">
                <a:latin typeface="+mj-lt"/>
              </a:rPr>
              <a:t>, </a:t>
            </a:r>
            <a:r>
              <a:rPr lang="en-US" sz="2000" dirty="0" err="1" smtClean="0">
                <a:latin typeface="+mj-lt"/>
              </a:rPr>
              <a:t>Rovalant</a:t>
            </a:r>
            <a:r>
              <a:rPr lang="en-US" sz="2000" dirty="0" smtClean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и пр</a:t>
            </a:r>
            <a:r>
              <a:rPr lang="ru-RU" sz="2000" dirty="0" smtClean="0">
                <a:latin typeface="+mj-lt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3402"/>
            <a:ext cx="12192000" cy="235459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06873" y="280299"/>
            <a:ext cx="41710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+mj-lt"/>
              </a:rPr>
              <a:t>Проектирование </a:t>
            </a:r>
            <a:r>
              <a:rPr lang="ru-RU" sz="2000" dirty="0">
                <a:latin typeface="+mj-lt"/>
              </a:rPr>
              <a:t>по</a:t>
            </a:r>
            <a:r>
              <a:rPr lang="de-DE" sz="2000" dirty="0">
                <a:latin typeface="+mj-lt"/>
              </a:rPr>
              <a:t> </a:t>
            </a:r>
            <a:r>
              <a:rPr lang="de-DE" sz="2000" dirty="0" err="1">
                <a:latin typeface="+mj-lt"/>
              </a:rPr>
              <a:t>технологии</a:t>
            </a:r>
            <a:r>
              <a:rPr lang="de-DE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BIM</a:t>
            </a:r>
            <a:r>
              <a:rPr lang="de-DE" sz="2000" dirty="0">
                <a:latin typeface="+mj-lt"/>
              </a:rPr>
              <a:t> 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44819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632" y="353894"/>
            <a:ext cx="2182368" cy="353568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738679" y="731123"/>
            <a:ext cx="1103368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+mj-lt"/>
              </a:rPr>
              <a:t>Проектная группа </a:t>
            </a:r>
            <a:r>
              <a:rPr lang="en-US" sz="2800" dirty="0" err="1">
                <a:latin typeface="+mj-lt"/>
              </a:rPr>
              <a:t>AerBIM</a:t>
            </a:r>
            <a:endParaRPr lang="ru-RU" sz="2800" dirty="0" smtClean="0">
              <a:latin typeface="+mj-lt"/>
            </a:endParaRPr>
          </a:p>
          <a:p>
            <a:pPr algn="just"/>
            <a:r>
              <a:rPr lang="ru-RU" sz="2000" dirty="0" smtClean="0">
                <a:latin typeface="+mj-lt"/>
              </a:rPr>
              <a:t>Состоит из молодых специалистов, </a:t>
            </a:r>
            <a:r>
              <a:rPr lang="ru-RU" sz="2000" dirty="0" smtClean="0">
                <a:latin typeface="+mj-lt"/>
              </a:rPr>
              <a:t>с профильным образованием, для </a:t>
            </a:r>
            <a:r>
              <a:rPr lang="ru-RU" sz="2000" dirty="0">
                <a:latin typeface="+mj-lt"/>
              </a:rPr>
              <a:t>которых </a:t>
            </a:r>
            <a:r>
              <a:rPr lang="ru-RU" sz="2000" dirty="0" err="1">
                <a:latin typeface="+mj-lt"/>
              </a:rPr>
              <a:t>Autodesk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 smtClean="0">
                <a:latin typeface="+mj-lt"/>
              </a:rPr>
              <a:t>Revit</a:t>
            </a:r>
            <a:r>
              <a:rPr lang="ru-RU" sz="2000" dirty="0" smtClean="0">
                <a:latin typeface="+mj-lt"/>
              </a:rPr>
              <a:t> – </a:t>
            </a:r>
            <a:r>
              <a:rPr lang="ru-RU" sz="2000" dirty="0">
                <a:latin typeface="+mj-lt"/>
              </a:rPr>
              <a:t>базовая программа при проектировании систем безопасности</a:t>
            </a:r>
            <a:r>
              <a:rPr lang="ru-RU" sz="2000" dirty="0" smtClean="0">
                <a:latin typeface="+mj-lt"/>
              </a:rPr>
              <a:t>. </a:t>
            </a:r>
            <a:endParaRPr lang="en-US" sz="2000" dirty="0" smtClean="0">
              <a:latin typeface="+mj-lt"/>
            </a:endParaRPr>
          </a:p>
          <a:p>
            <a:pPr algn="just"/>
            <a:r>
              <a:rPr lang="ru-RU" sz="2000" dirty="0" smtClean="0">
                <a:latin typeface="+mj-lt"/>
              </a:rPr>
              <a:t>Состав проектной группы, опыт работы: </a:t>
            </a:r>
          </a:p>
          <a:p>
            <a:pPr algn="just"/>
            <a:r>
              <a:rPr lang="ru-RU" sz="2000" dirty="0" smtClean="0">
                <a:latin typeface="+mj-lt"/>
              </a:rPr>
              <a:t>4 </a:t>
            </a:r>
            <a:r>
              <a:rPr lang="ru-RU" sz="2000" dirty="0">
                <a:latin typeface="+mj-lt"/>
              </a:rPr>
              <a:t>проектировщика/</a:t>
            </a:r>
            <a:r>
              <a:rPr lang="ru-RU" sz="2000" dirty="0" err="1" smtClean="0">
                <a:latin typeface="+mj-lt"/>
              </a:rPr>
              <a:t>моделировщика</a:t>
            </a:r>
            <a:r>
              <a:rPr lang="ru-RU" sz="2000" dirty="0" smtClean="0">
                <a:latin typeface="+mj-lt"/>
              </a:rPr>
              <a:t>, опыт </a:t>
            </a:r>
            <a:r>
              <a:rPr lang="ru-RU" sz="2000" dirty="0">
                <a:latin typeface="+mj-lt"/>
              </a:rPr>
              <a:t>разработки BIM-моделей </a:t>
            </a:r>
            <a:r>
              <a:rPr lang="ru-RU" sz="2000" dirty="0" smtClean="0">
                <a:latin typeface="+mj-lt"/>
              </a:rPr>
              <a:t>и </a:t>
            </a:r>
            <a:r>
              <a:rPr lang="ru-RU" sz="2000" dirty="0">
                <a:latin typeface="+mj-lt"/>
              </a:rPr>
              <a:t>семейств не менее </a:t>
            </a:r>
            <a:r>
              <a:rPr lang="ru-RU" sz="2000" dirty="0" smtClean="0">
                <a:latin typeface="+mj-lt"/>
              </a:rPr>
              <a:t>3-х лет; </a:t>
            </a:r>
          </a:p>
          <a:p>
            <a:pPr algn="just"/>
            <a:r>
              <a:rPr lang="ru-RU" sz="2000" dirty="0" err="1" smtClean="0">
                <a:latin typeface="+mj-lt"/>
              </a:rPr>
              <a:t>ГИПы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с практическим </a:t>
            </a:r>
            <a:r>
              <a:rPr lang="ru-RU" sz="2000" dirty="0" smtClean="0">
                <a:latin typeface="+mj-lt"/>
              </a:rPr>
              <a:t>опытом проектирования систем ИТБ более 15 лет.</a:t>
            </a:r>
          </a:p>
          <a:p>
            <a:pPr algn="just"/>
            <a:endParaRPr lang="ru-RU" sz="2000" dirty="0" smtClean="0">
              <a:latin typeface="+mj-lt"/>
            </a:endParaRPr>
          </a:p>
          <a:p>
            <a:pPr algn="just"/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Специалисты </a:t>
            </a:r>
            <a:r>
              <a:rPr lang="en-US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AerBIM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проходят постоянное обучение в Образовательном 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центре </a:t>
            </a: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sz="20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ercom</a:t>
            </a: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сегодняшний день имеются сертификаты на право проектирования </a:t>
            </a: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оборудования 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различных производителей: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Axis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Hikvision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Honeywell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&amp;ESSER, BOLID,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Rovalant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Sigur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PERCo</a:t>
            </a: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 пр</a:t>
            </a:r>
            <a:r>
              <a:rPr lang="ru-RU" sz="20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3402"/>
            <a:ext cx="12192000" cy="235459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06873" y="280299"/>
            <a:ext cx="41710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+mj-lt"/>
              </a:rPr>
              <a:t>Проектирование </a:t>
            </a:r>
            <a:r>
              <a:rPr lang="ru-RU" sz="2000" dirty="0">
                <a:latin typeface="+mj-lt"/>
              </a:rPr>
              <a:t>по</a:t>
            </a:r>
            <a:r>
              <a:rPr lang="de-DE" sz="2000" dirty="0">
                <a:latin typeface="+mj-lt"/>
              </a:rPr>
              <a:t> </a:t>
            </a:r>
            <a:r>
              <a:rPr lang="de-DE" sz="2000" dirty="0" err="1">
                <a:latin typeface="+mj-lt"/>
              </a:rPr>
              <a:t>технологии</a:t>
            </a:r>
            <a:r>
              <a:rPr lang="de-DE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BIM</a:t>
            </a:r>
            <a:r>
              <a:rPr lang="de-DE" sz="2000" dirty="0">
                <a:latin typeface="+mj-lt"/>
              </a:rPr>
              <a:t> 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5219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632" y="353894"/>
            <a:ext cx="2182368" cy="35356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06873" y="707462"/>
            <a:ext cx="10081722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+mj-lt"/>
              </a:rPr>
              <a:t>Использование собственной автоматизации при проектировании</a:t>
            </a:r>
          </a:p>
          <a:p>
            <a:pPr algn="just"/>
            <a:r>
              <a:rPr lang="ru-RU" sz="1900" dirty="0" smtClean="0">
                <a:latin typeface="+mj-lt"/>
              </a:rPr>
              <a:t>Качество </a:t>
            </a:r>
            <a:r>
              <a:rPr lang="ru-RU" sz="1900" dirty="0">
                <a:latin typeface="+mj-lt"/>
              </a:rPr>
              <a:t>и скорость </a:t>
            </a:r>
            <a:r>
              <a:rPr lang="ru-RU" sz="1900" dirty="0" smtClean="0">
                <a:latin typeface="+mj-lt"/>
              </a:rPr>
              <a:t>выполнения проектов в </a:t>
            </a:r>
            <a:r>
              <a:rPr lang="ru-RU" sz="1900" dirty="0" err="1">
                <a:latin typeface="+mj-lt"/>
              </a:rPr>
              <a:t>Autodesk</a:t>
            </a:r>
            <a:r>
              <a:rPr lang="ru-RU" sz="1900" dirty="0">
                <a:latin typeface="+mj-lt"/>
              </a:rPr>
              <a:t> </a:t>
            </a:r>
            <a:r>
              <a:rPr lang="ru-RU" sz="1900" dirty="0" err="1">
                <a:latin typeface="+mj-lt"/>
              </a:rPr>
              <a:t>Revit</a:t>
            </a:r>
            <a:r>
              <a:rPr lang="ru-RU" sz="1900" dirty="0">
                <a:latin typeface="+mj-lt"/>
              </a:rPr>
              <a:t> </a:t>
            </a:r>
            <a:r>
              <a:rPr lang="ru-RU" sz="1900" dirty="0" smtClean="0">
                <a:latin typeface="+mj-lt"/>
              </a:rPr>
              <a:t>достигается </a:t>
            </a:r>
            <a:r>
              <a:rPr lang="ru-RU" sz="1900" dirty="0">
                <a:latin typeface="+mj-lt"/>
              </a:rPr>
              <a:t>благодаря </a:t>
            </a:r>
            <a:r>
              <a:rPr lang="ru-RU" sz="1900" dirty="0" smtClean="0">
                <a:latin typeface="+mj-lt"/>
              </a:rPr>
              <a:t>использованию разработанной </a:t>
            </a:r>
            <a:r>
              <a:rPr lang="ru-RU" sz="1900" dirty="0">
                <a:latin typeface="+mj-lt"/>
              </a:rPr>
              <a:t>проектной </a:t>
            </a:r>
            <a:r>
              <a:rPr lang="ru-RU" sz="1900" dirty="0" smtClean="0">
                <a:latin typeface="+mj-lt"/>
              </a:rPr>
              <a:t>среды, включающей: </a:t>
            </a:r>
            <a:endParaRPr lang="ru-RU" sz="1900" dirty="0">
              <a:latin typeface="+mj-lt"/>
            </a:endParaRPr>
          </a:p>
          <a:p>
            <a:pPr algn="just"/>
            <a:r>
              <a:rPr lang="ru-RU" sz="1900" dirty="0">
                <a:latin typeface="+mj-lt"/>
              </a:rPr>
              <a:t>– </a:t>
            </a:r>
            <a:r>
              <a:rPr lang="ru-RU" sz="1900" dirty="0" smtClean="0">
                <a:latin typeface="+mj-lt"/>
              </a:rPr>
              <a:t>плагин </a:t>
            </a:r>
            <a:r>
              <a:rPr lang="ru-RU" sz="1900" dirty="0">
                <a:latin typeface="+mj-lt"/>
              </a:rPr>
              <a:t>3</a:t>
            </a:r>
            <a:r>
              <a:rPr lang="en-US" sz="1900" dirty="0">
                <a:latin typeface="+mj-lt"/>
              </a:rPr>
              <a:t>D Security Designer</a:t>
            </a:r>
            <a:r>
              <a:rPr lang="ru-RU" sz="1900" dirty="0">
                <a:latin typeface="+mj-lt"/>
              </a:rPr>
              <a:t> </a:t>
            </a:r>
            <a:r>
              <a:rPr lang="ru-RU" sz="1900" dirty="0" smtClean="0">
                <a:latin typeface="+mj-lt"/>
              </a:rPr>
              <a:t>(автоматизация и управление семействами);</a:t>
            </a:r>
            <a:endParaRPr lang="ru-RU" sz="1900" dirty="0">
              <a:latin typeface="+mj-lt"/>
            </a:endParaRPr>
          </a:p>
          <a:p>
            <a:pPr algn="just"/>
            <a:r>
              <a:rPr lang="ru-RU" sz="1900" dirty="0">
                <a:latin typeface="+mj-lt"/>
              </a:rPr>
              <a:t>– </a:t>
            </a:r>
            <a:r>
              <a:rPr lang="ru-RU" sz="1900" dirty="0" smtClean="0">
                <a:latin typeface="+mj-lt"/>
              </a:rPr>
              <a:t>разработку </a:t>
            </a:r>
            <a:r>
              <a:rPr lang="ru-RU" sz="1900" dirty="0">
                <a:latin typeface="+mj-lt"/>
              </a:rPr>
              <a:t>библиотек семейств (</a:t>
            </a:r>
            <a:r>
              <a:rPr lang="en-US" sz="1900" dirty="0">
                <a:latin typeface="+mj-lt"/>
              </a:rPr>
              <a:t>BIM</a:t>
            </a:r>
            <a:r>
              <a:rPr lang="ru-RU" sz="1900" dirty="0">
                <a:latin typeface="+mj-lt"/>
              </a:rPr>
              <a:t>-моделей оборудования);</a:t>
            </a:r>
          </a:p>
          <a:p>
            <a:pPr algn="just"/>
            <a:r>
              <a:rPr lang="ru-RU" sz="1900" dirty="0">
                <a:latin typeface="+mj-lt"/>
              </a:rPr>
              <a:t>– </a:t>
            </a:r>
            <a:r>
              <a:rPr lang="ru-RU" sz="1900" dirty="0" smtClean="0">
                <a:latin typeface="+mj-lt"/>
              </a:rPr>
              <a:t>специализированным </a:t>
            </a:r>
            <a:r>
              <a:rPr lang="ru-RU" sz="1900" dirty="0">
                <a:latin typeface="+mj-lt"/>
              </a:rPr>
              <a:t>шаблонам с адаптированными под них семействами</a:t>
            </a:r>
            <a:r>
              <a:rPr lang="ru-RU" sz="1900" dirty="0" smtClean="0">
                <a:latin typeface="+mj-lt"/>
              </a:rPr>
              <a:t>.</a:t>
            </a:r>
          </a:p>
          <a:p>
            <a:pPr algn="just"/>
            <a:r>
              <a:rPr lang="ru-RU" sz="1900" dirty="0">
                <a:latin typeface="+mj-lt"/>
              </a:rPr>
              <a:t>А</a:t>
            </a:r>
            <a:r>
              <a:rPr lang="ru-RU" sz="1900" dirty="0" smtClean="0">
                <a:latin typeface="+mj-lt"/>
              </a:rPr>
              <a:t>втоматизация </a:t>
            </a:r>
            <a:r>
              <a:rPr lang="ru-RU" sz="1900" dirty="0">
                <a:latin typeface="+mj-lt"/>
              </a:rPr>
              <a:t>ряда рутинных процессов значительно увеличивает эффективность </a:t>
            </a:r>
            <a:r>
              <a:rPr lang="ru-RU" sz="1900" dirty="0" smtClean="0">
                <a:latin typeface="+mj-lt"/>
              </a:rPr>
              <a:t>проектной группы </a:t>
            </a:r>
            <a:r>
              <a:rPr lang="ru-RU" sz="1900" dirty="0">
                <a:latin typeface="+mj-lt"/>
              </a:rPr>
              <a:t>и сокращает время проектирования в среде </a:t>
            </a:r>
            <a:r>
              <a:rPr lang="en-US" sz="1900" dirty="0">
                <a:latin typeface="+mj-lt"/>
              </a:rPr>
              <a:t>Autodesk </a:t>
            </a:r>
            <a:r>
              <a:rPr lang="en-US" sz="1900" dirty="0" smtClean="0">
                <a:latin typeface="+mj-lt"/>
              </a:rPr>
              <a:t>Revit</a:t>
            </a:r>
            <a:r>
              <a:rPr lang="ru-RU" sz="1900" dirty="0" smtClean="0">
                <a:latin typeface="+mj-lt"/>
              </a:rPr>
              <a:t>: </a:t>
            </a:r>
          </a:p>
          <a:p>
            <a:pPr algn="just"/>
            <a:r>
              <a:rPr lang="ru-RU" sz="1900" dirty="0" smtClean="0">
                <a:latin typeface="+mj-lt"/>
              </a:rPr>
              <a:t>– автоматическая </a:t>
            </a:r>
            <a:r>
              <a:rPr lang="ru-RU" sz="1900" dirty="0">
                <a:latin typeface="+mj-lt"/>
              </a:rPr>
              <a:t>вставка пожарных </a:t>
            </a:r>
            <a:r>
              <a:rPr lang="ru-RU" sz="1900" dirty="0" err="1" smtClean="0">
                <a:latin typeface="+mj-lt"/>
              </a:rPr>
              <a:t>извещателей</a:t>
            </a:r>
            <a:r>
              <a:rPr lang="ru-RU" sz="1900" dirty="0" smtClean="0">
                <a:latin typeface="+mj-lt"/>
              </a:rPr>
              <a:t> ускоряет расстановку </a:t>
            </a:r>
            <a:r>
              <a:rPr lang="ru-RU" sz="1900" dirty="0" err="1" smtClean="0">
                <a:latin typeface="+mj-lt"/>
              </a:rPr>
              <a:t>извещателей</a:t>
            </a:r>
            <a:r>
              <a:rPr lang="ru-RU" sz="1900" dirty="0" smtClean="0">
                <a:latin typeface="+mj-lt"/>
              </a:rPr>
              <a:t> более</a:t>
            </a:r>
            <a:r>
              <a:rPr lang="ru-RU" sz="1900" dirty="0">
                <a:latin typeface="+mj-lt"/>
              </a:rPr>
              <a:t>, чем в 10 </a:t>
            </a:r>
            <a:r>
              <a:rPr lang="ru-RU" sz="1900" dirty="0" smtClean="0">
                <a:latin typeface="+mj-lt"/>
              </a:rPr>
              <a:t>раз*;</a:t>
            </a:r>
          </a:p>
          <a:p>
            <a:pPr algn="just"/>
            <a:r>
              <a:rPr lang="ru-RU" sz="1900" dirty="0" smtClean="0">
                <a:latin typeface="+mj-lt"/>
              </a:rPr>
              <a:t>– автоматизированная маркировка оборудования ускоряет процесс маркировки оборудования более, чем в 5 раз**, снижает вероятность ошибки маркировки. </a:t>
            </a:r>
            <a:endParaRPr lang="ru-RU" sz="1900" dirty="0">
              <a:latin typeface="+mj-lt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1838"/>
            <a:ext cx="12192000" cy="235616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448185" y="4800515"/>
            <a:ext cx="33056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>
                <a:latin typeface="+mj-lt"/>
              </a:rPr>
              <a:t>*Анализ времени был проведен при расстановке </a:t>
            </a:r>
            <a:r>
              <a:rPr lang="ru-RU" sz="1200" dirty="0" err="1">
                <a:latin typeface="+mj-lt"/>
              </a:rPr>
              <a:t>извещателей</a:t>
            </a:r>
            <a:r>
              <a:rPr lang="ru-RU" sz="1200" dirty="0">
                <a:latin typeface="+mj-lt"/>
              </a:rPr>
              <a:t> в рамках проекта </a:t>
            </a:r>
            <a:r>
              <a:rPr lang="ru-RU" sz="1200" dirty="0" smtClean="0">
                <a:latin typeface="+mj-lt"/>
              </a:rPr>
              <a:t>4-х </a:t>
            </a:r>
            <a:r>
              <a:rPr lang="ru-RU" sz="1200" dirty="0">
                <a:latin typeface="+mj-lt"/>
              </a:rPr>
              <a:t>этажного здания, содержащего более ста помещений, подлежащих защите средствами пожарной сигнализации;</a:t>
            </a:r>
          </a:p>
          <a:p>
            <a:pPr algn="just"/>
            <a:r>
              <a:rPr lang="ru-RU" sz="1200" dirty="0">
                <a:latin typeface="+mj-lt"/>
              </a:rPr>
              <a:t>**Анализ времени был проведен при маркировке более, чем 300 единиц оборудования в рамках проекта </a:t>
            </a:r>
            <a:r>
              <a:rPr lang="ru-RU" sz="1200" dirty="0" smtClean="0">
                <a:latin typeface="+mj-lt"/>
              </a:rPr>
              <a:t>4-х </a:t>
            </a:r>
            <a:r>
              <a:rPr lang="ru-RU" sz="1200" dirty="0">
                <a:latin typeface="+mj-lt"/>
              </a:rPr>
              <a:t>этажного здания.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06873" y="280299"/>
            <a:ext cx="41710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000" dirty="0">
                <a:latin typeface="+mj-lt"/>
              </a:rPr>
              <a:t>Проектирование </a:t>
            </a:r>
            <a:r>
              <a:rPr lang="ru-RU" sz="2000" dirty="0">
                <a:latin typeface="+mj-lt"/>
              </a:rPr>
              <a:t>по</a:t>
            </a:r>
            <a:r>
              <a:rPr lang="de-DE" sz="2000" dirty="0">
                <a:latin typeface="+mj-lt"/>
              </a:rPr>
              <a:t> </a:t>
            </a:r>
            <a:r>
              <a:rPr lang="de-DE" sz="2000" dirty="0" err="1">
                <a:latin typeface="+mj-lt"/>
              </a:rPr>
              <a:t>технологии</a:t>
            </a:r>
            <a:r>
              <a:rPr lang="de-DE" sz="20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BIM</a:t>
            </a:r>
            <a:r>
              <a:rPr lang="de-DE" sz="2000" dirty="0">
                <a:latin typeface="+mj-lt"/>
              </a:rPr>
              <a:t> 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47250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632" y="353894"/>
            <a:ext cx="2182368" cy="35356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0" y="6305550"/>
            <a:ext cx="12192000" cy="5524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3352320" y="2523515"/>
            <a:ext cx="5230184" cy="567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None/>
            </a:pPr>
            <a:r>
              <a:rPr lang="be-BY" sz="3200" dirty="0">
                <a:latin typeface="+mj-lt"/>
              </a:rPr>
              <a:t>Спас</a:t>
            </a:r>
            <a:r>
              <a:rPr lang="ru-RU" sz="3200" dirty="0">
                <a:latin typeface="+mj-lt"/>
              </a:rPr>
              <a:t>ибо за внимание</a:t>
            </a:r>
            <a:endParaRPr lang="ru-RU" sz="3200" b="1" dirty="0">
              <a:latin typeface="+mj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55858" y="3610366"/>
            <a:ext cx="36231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hlinkClick r:id="rId4"/>
              </a:rPr>
              <a:t>https://aerbim.com/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142180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8871</TotalTime>
  <Words>381</Words>
  <Application>Microsoft Office PowerPoint</Application>
  <PresentationFormat>Широкоэкранный</PresentationFormat>
  <Paragraphs>58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укрупненной архитектурной модели здания</dc:title>
  <dc:creator>Windows 10</dc:creator>
  <cp:lastModifiedBy>Евгения</cp:lastModifiedBy>
  <cp:revision>560</cp:revision>
  <dcterms:created xsi:type="dcterms:W3CDTF">2020-05-20T15:48:25Z</dcterms:created>
  <dcterms:modified xsi:type="dcterms:W3CDTF">2022-10-05T15:24:10Z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401973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